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8"/>
  </p:notesMasterIdLst>
  <p:sldIdLst>
    <p:sldId id="294" r:id="rId2"/>
    <p:sldId id="289" r:id="rId3"/>
    <p:sldId id="290" r:id="rId4"/>
    <p:sldId id="291" r:id="rId5"/>
    <p:sldId id="297" r:id="rId6"/>
    <p:sldId id="268"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9BD5"/>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40" autoAdjust="0"/>
    <p:restoredTop sz="86909" autoAdjust="0"/>
  </p:normalViewPr>
  <p:slideViewPr>
    <p:cSldViewPr>
      <p:cViewPr varScale="1">
        <p:scale>
          <a:sx n="60" d="100"/>
          <a:sy n="60" d="100"/>
        </p:scale>
        <p:origin x="972" y="72"/>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t>19-Jul-19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t>‹#›</a:t>
            </a:fld>
            <a:endParaRPr lang="en-US"/>
          </a:p>
        </p:txBody>
      </p:sp>
    </p:spTree>
    <p:extLst>
      <p:ext uri="{BB962C8B-B14F-4D97-AF65-F5344CB8AC3E}">
        <p14:creationId xmlns:p14="http://schemas.microsoft.com/office/powerpoint/2010/main"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Embedded methods:</a:t>
            </a:r>
          </a:p>
          <a:p>
            <a:r>
              <a:rPr lang="en-US" sz="1200" b="0" i="0" kern="1200" dirty="0" smtClean="0">
                <a:solidFill>
                  <a:schemeClr val="tx1"/>
                </a:solidFill>
                <a:effectLst/>
                <a:latin typeface="+mn-lt"/>
                <a:ea typeface="+mn-ea"/>
                <a:cs typeface="+mn-cs"/>
              </a:rPr>
              <a:t>L1 (LASSO) regularization</a:t>
            </a:r>
          </a:p>
          <a:p>
            <a:r>
              <a:rPr lang="en-US" sz="1200" b="0" i="0" kern="1200" dirty="0" smtClean="0">
                <a:solidFill>
                  <a:schemeClr val="tx1"/>
                </a:solidFill>
                <a:effectLst/>
                <a:latin typeface="+mn-lt"/>
                <a:ea typeface="+mn-ea"/>
                <a:cs typeface="+mn-cs"/>
              </a:rPr>
              <a:t>decision tree</a:t>
            </a:r>
          </a:p>
          <a:p>
            <a:endParaRPr lang="en-US" dirty="0"/>
          </a:p>
        </p:txBody>
      </p:sp>
      <p:sp>
        <p:nvSpPr>
          <p:cNvPr id="4" name="Slide Number Placeholder 3"/>
          <p:cNvSpPr>
            <a:spLocks noGrp="1"/>
          </p:cNvSpPr>
          <p:nvPr>
            <p:ph type="sldNum" sz="quarter" idx="10"/>
          </p:nvPr>
        </p:nvSpPr>
        <p:spPr/>
        <p:txBody>
          <a:bodyPr/>
          <a:lstStyle/>
          <a:p>
            <a:fld id="{FD334F72-63C4-4F48-89BB-ECE000B57864}" type="slidenum">
              <a:rPr lang="en-US" smtClean="0"/>
              <a:t>4</a:t>
            </a:fld>
            <a:endParaRPr lang="en-US"/>
          </a:p>
        </p:txBody>
      </p:sp>
    </p:spTree>
    <p:extLst>
      <p:ext uri="{BB962C8B-B14F-4D97-AF65-F5344CB8AC3E}">
        <p14:creationId xmlns:p14="http://schemas.microsoft.com/office/powerpoint/2010/main" val="438068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search algorithm</a:t>
            </a:r>
            <a:r>
              <a:rPr lang="en-US" baseline="0" dirty="0" smtClean="0"/>
              <a:t> will select a feature subset and score it on the objective function and find the goodness of the feature subset and based on this it will decide which part of the sub space to explore next and after this motive is completed we get a final feature subset.</a:t>
            </a:r>
          </a:p>
          <a:p>
            <a:r>
              <a:rPr lang="en-US" baseline="0" dirty="0" smtClean="0"/>
              <a:t>So we want to pick the subset that is optimal with respect to the objective function </a:t>
            </a:r>
            <a:endParaRPr lang="en-US" dirty="0" smtClean="0"/>
          </a:p>
          <a:p>
            <a:endParaRPr lang="en-US" dirty="0"/>
          </a:p>
        </p:txBody>
      </p:sp>
      <p:sp>
        <p:nvSpPr>
          <p:cNvPr id="4" name="Slide Number Placeholder 3"/>
          <p:cNvSpPr>
            <a:spLocks noGrp="1"/>
          </p:cNvSpPr>
          <p:nvPr>
            <p:ph type="sldNum" sz="quarter" idx="10"/>
          </p:nvPr>
        </p:nvSpPr>
        <p:spPr/>
        <p:txBody>
          <a:bodyPr/>
          <a:lstStyle/>
          <a:p>
            <a:fld id="{62B1DED4-035E-4548-AB9E-F9B1FE638F58}" type="slidenum">
              <a:rPr lang="en-US" smtClean="0"/>
              <a:t>5</a:t>
            </a:fld>
            <a:endParaRPr lang="en-US"/>
          </a:p>
        </p:txBody>
      </p:sp>
    </p:spTree>
    <p:extLst>
      <p:ext uri="{BB962C8B-B14F-4D97-AF65-F5344CB8AC3E}">
        <p14:creationId xmlns:p14="http://schemas.microsoft.com/office/powerpoint/2010/main" val="165300991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IN" dirty="0" smtClean="0"/>
              <a:t>Feature Subset Selection</a:t>
            </a:r>
            <a:endParaRPr lang="en-US" dirty="0"/>
          </a:p>
        </p:txBody>
      </p:sp>
      <p:sp>
        <p:nvSpPr>
          <p:cNvPr id="6" name="Subtitle 5"/>
          <p:cNvSpPr>
            <a:spLocks noGrp="1"/>
          </p:cNvSpPr>
          <p:nvPr>
            <p:ph type="subTitle" idx="1"/>
          </p:nvPr>
        </p:nvSpPr>
        <p:spPr/>
        <p:txBody>
          <a:bodyPr/>
          <a:lstStyle/>
          <a:p>
            <a:r>
              <a:rPr lang="en-US" sz="1800" dirty="0" err="1" smtClean="0">
                <a:solidFill>
                  <a:srgbClr val="211D71"/>
                </a:solidFill>
              </a:rPr>
              <a:t>Prof.Aruna</a:t>
            </a:r>
            <a:r>
              <a:rPr lang="en-US" sz="1800" dirty="0" smtClean="0">
                <a:solidFill>
                  <a:srgbClr val="211D71"/>
                </a:solidFill>
              </a:rPr>
              <a:t> </a:t>
            </a:r>
            <a:r>
              <a:rPr lang="en-US" sz="1800" dirty="0" err="1" smtClean="0">
                <a:solidFill>
                  <a:srgbClr val="211D71"/>
                </a:solidFill>
              </a:rPr>
              <a:t>Malapati</a:t>
            </a:r>
            <a:endParaRPr lang="en-US" sz="1800" dirty="0">
              <a:solidFill>
                <a:srgbClr val="211D71"/>
              </a:solidFill>
            </a:endParaRPr>
          </a:p>
        </p:txBody>
      </p:sp>
    </p:spTree>
    <p:extLst>
      <p:ext uri="{BB962C8B-B14F-4D97-AF65-F5344CB8AC3E}">
        <p14:creationId xmlns:p14="http://schemas.microsoft.com/office/powerpoint/2010/main" val="29602862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Importance of feature subset selection</a:t>
            </a:r>
            <a:endParaRPr lang="en-US" dirty="0"/>
          </a:p>
        </p:txBody>
      </p:sp>
      <p:sp>
        <p:nvSpPr>
          <p:cNvPr id="3" name="Text Placeholder 2"/>
          <p:cNvSpPr>
            <a:spLocks noGrp="1"/>
          </p:cNvSpPr>
          <p:nvPr>
            <p:ph type="body" sz="quarter" idx="13"/>
          </p:nvPr>
        </p:nvSpPr>
        <p:spPr>
          <a:xfrm>
            <a:off x="609600" y="1676400"/>
            <a:ext cx="10591800" cy="2728913"/>
          </a:xfrm>
        </p:spPr>
        <p:txBody>
          <a:bodyPr>
            <a:normAutofit/>
          </a:bodyPr>
          <a:lstStyle/>
          <a:p>
            <a:pPr lvl="1">
              <a:lnSpc>
                <a:spcPct val="150000"/>
              </a:lnSpc>
              <a:spcBef>
                <a:spcPts val="1000"/>
              </a:spcBef>
              <a:buFont typeface="Wingdings" panose="05000000000000000000" pitchFamily="2" charset="2"/>
              <a:buChar char="ü"/>
            </a:pPr>
            <a:r>
              <a:rPr lang="en-US" altLang="en-US" sz="2400" dirty="0" smtClean="0">
                <a:solidFill>
                  <a:srgbClr val="FF0000"/>
                </a:solidFill>
              </a:rPr>
              <a:t>Improving </a:t>
            </a:r>
            <a:r>
              <a:rPr lang="en-US" altLang="en-US" sz="2400" dirty="0">
                <a:solidFill>
                  <a:srgbClr val="FF0000"/>
                </a:solidFill>
              </a:rPr>
              <a:t>the prediction </a:t>
            </a:r>
            <a:r>
              <a:rPr lang="en-US" altLang="en-US" sz="2400" dirty="0"/>
              <a:t>performance of the </a:t>
            </a:r>
            <a:r>
              <a:rPr lang="en-US" altLang="en-US" sz="2400" dirty="0" smtClean="0"/>
              <a:t>models</a:t>
            </a:r>
            <a:endParaRPr lang="en-US" altLang="en-US" sz="2400" dirty="0"/>
          </a:p>
          <a:p>
            <a:pPr lvl="1">
              <a:lnSpc>
                <a:spcPct val="150000"/>
              </a:lnSpc>
              <a:spcBef>
                <a:spcPts val="1000"/>
              </a:spcBef>
              <a:buFont typeface="Wingdings" panose="05000000000000000000" pitchFamily="2" charset="2"/>
              <a:buChar char="ü"/>
            </a:pPr>
            <a:r>
              <a:rPr lang="en-US" altLang="en-US" sz="2400" dirty="0" smtClean="0">
                <a:solidFill>
                  <a:srgbClr val="FF0000"/>
                </a:solidFill>
              </a:rPr>
              <a:t>Reduction in the training time </a:t>
            </a:r>
            <a:r>
              <a:rPr lang="en-US" altLang="en-US" sz="2400" dirty="0" smtClean="0"/>
              <a:t>required to build model  </a:t>
            </a:r>
          </a:p>
          <a:p>
            <a:pPr lvl="1">
              <a:lnSpc>
                <a:spcPct val="150000"/>
              </a:lnSpc>
              <a:spcBef>
                <a:spcPts val="1000"/>
              </a:spcBef>
              <a:buFont typeface="Wingdings" panose="05000000000000000000" pitchFamily="2" charset="2"/>
              <a:buChar char="ü"/>
            </a:pPr>
            <a:r>
              <a:rPr lang="en-US" altLang="en-US" sz="2400" dirty="0" smtClean="0"/>
              <a:t>Providing </a:t>
            </a:r>
            <a:r>
              <a:rPr lang="en-US" altLang="en-US" sz="2400" dirty="0"/>
              <a:t>a </a:t>
            </a:r>
            <a:r>
              <a:rPr lang="en-US" altLang="en-US" sz="2400" dirty="0">
                <a:solidFill>
                  <a:srgbClr val="FF0000"/>
                </a:solidFill>
              </a:rPr>
              <a:t>better understanding </a:t>
            </a:r>
            <a:r>
              <a:rPr lang="en-US" altLang="en-US" sz="2400" dirty="0"/>
              <a:t>of the underlying process that generated the data</a:t>
            </a:r>
          </a:p>
          <a:p>
            <a:endParaRPr lang="en-US" dirty="0"/>
          </a:p>
        </p:txBody>
      </p:sp>
      <p:sp>
        <p:nvSpPr>
          <p:cNvPr id="4" name="Text Placeholder 3"/>
          <p:cNvSpPr>
            <a:spLocks noGrp="1"/>
          </p:cNvSpPr>
          <p:nvPr>
            <p:ph type="body" sz="quarter" idx="14"/>
          </p:nvPr>
        </p:nvSpPr>
        <p:spPr>
          <a:xfrm>
            <a:off x="329247" y="1143001"/>
            <a:ext cx="11196956" cy="761999"/>
          </a:xfrm>
        </p:spPr>
        <p:txBody>
          <a:bodyPr/>
          <a:lstStyle/>
          <a:p>
            <a:r>
              <a:rPr lang="en-US" altLang="en-US" sz="2400" dirty="0"/>
              <a:t>The objective of feature selection is three-fold:</a:t>
            </a:r>
          </a:p>
          <a:p>
            <a:endParaRPr lang="en-US" dirty="0"/>
          </a:p>
        </p:txBody>
      </p:sp>
    </p:spTree>
    <p:extLst>
      <p:ext uri="{BB962C8B-B14F-4D97-AF65-F5344CB8AC3E}">
        <p14:creationId xmlns:p14="http://schemas.microsoft.com/office/powerpoint/2010/main" val="964155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Feature Selection for classification?</a:t>
            </a:r>
          </a:p>
        </p:txBody>
      </p:sp>
      <p:sp>
        <p:nvSpPr>
          <p:cNvPr id="3" name="Text Placeholder 2"/>
          <p:cNvSpPr>
            <a:spLocks noGrp="1"/>
          </p:cNvSpPr>
          <p:nvPr>
            <p:ph type="body" sz="quarter" idx="13"/>
          </p:nvPr>
        </p:nvSpPr>
        <p:spPr>
          <a:xfrm>
            <a:off x="830943" y="1251745"/>
            <a:ext cx="10160000" cy="1600199"/>
          </a:xfrm>
        </p:spPr>
        <p:txBody>
          <a:bodyPr/>
          <a:lstStyle/>
          <a:p>
            <a:pPr>
              <a:lnSpc>
                <a:spcPct val="150000"/>
              </a:lnSpc>
              <a:buFont typeface="Wingdings" panose="05000000000000000000" pitchFamily="2" charset="2"/>
              <a:buChar char="Ø"/>
            </a:pPr>
            <a:r>
              <a:rPr lang="en-US" dirty="0"/>
              <a:t>Given: </a:t>
            </a:r>
            <a:r>
              <a:rPr lang="en-US" dirty="0" smtClean="0"/>
              <a:t>A </a:t>
            </a:r>
            <a:r>
              <a:rPr lang="en-US" dirty="0"/>
              <a:t>set of predictors </a:t>
            </a:r>
            <a:r>
              <a:rPr lang="en-US" dirty="0" smtClean="0"/>
              <a:t>(“features”) F={f</a:t>
            </a:r>
            <a:r>
              <a:rPr lang="en-US" baseline="-25000" dirty="0" smtClean="0"/>
              <a:t>1</a:t>
            </a:r>
            <a:r>
              <a:rPr lang="en-US" dirty="0" smtClean="0"/>
              <a:t>,f</a:t>
            </a:r>
            <a:r>
              <a:rPr lang="en-US" baseline="-25000" dirty="0"/>
              <a:t>2</a:t>
            </a:r>
            <a:r>
              <a:rPr lang="en-US" dirty="0" smtClean="0"/>
              <a:t>,f</a:t>
            </a:r>
            <a:r>
              <a:rPr lang="en-US" baseline="-25000" dirty="0"/>
              <a:t>3</a:t>
            </a:r>
            <a:r>
              <a:rPr lang="en-US" dirty="0" smtClean="0"/>
              <a:t>…</a:t>
            </a:r>
            <a:r>
              <a:rPr lang="en-US" dirty="0" err="1" smtClean="0"/>
              <a:t>f</a:t>
            </a:r>
            <a:r>
              <a:rPr lang="en-US" baseline="-25000" dirty="0" err="1"/>
              <a:t>D</a:t>
            </a:r>
            <a:r>
              <a:rPr lang="en-US" dirty="0" smtClean="0"/>
              <a:t>} and target class label T.</a:t>
            </a:r>
          </a:p>
          <a:p>
            <a:pPr>
              <a:lnSpc>
                <a:spcPct val="150000"/>
              </a:lnSpc>
              <a:buFont typeface="Wingdings" panose="05000000000000000000" pitchFamily="2" charset="2"/>
              <a:buChar char="Ø"/>
            </a:pPr>
            <a:r>
              <a:rPr lang="en-US" dirty="0" smtClean="0"/>
              <a:t>Find</a:t>
            </a:r>
            <a:r>
              <a:rPr lang="en-US" dirty="0"/>
              <a:t>: </a:t>
            </a:r>
            <a:r>
              <a:rPr lang="en-US" dirty="0" smtClean="0"/>
              <a:t>Minimum subset F’=</a:t>
            </a:r>
            <a:r>
              <a:rPr lang="en-US" dirty="0"/>
              <a:t>{</a:t>
            </a:r>
            <a:r>
              <a:rPr lang="en-US" dirty="0" smtClean="0"/>
              <a:t>f</a:t>
            </a:r>
            <a:r>
              <a:rPr lang="en-US" baseline="-25000" dirty="0" smtClean="0"/>
              <a:t>1</a:t>
            </a:r>
            <a:r>
              <a:rPr lang="en-US" baseline="30000" dirty="0" smtClean="0"/>
              <a:t>’</a:t>
            </a:r>
            <a:r>
              <a:rPr lang="en-US" dirty="0" smtClean="0"/>
              <a:t>,f</a:t>
            </a:r>
            <a:r>
              <a:rPr lang="en-US" baseline="-25000" dirty="0" smtClean="0"/>
              <a:t>2</a:t>
            </a:r>
            <a:r>
              <a:rPr lang="en-US" baseline="30000" dirty="0" smtClean="0"/>
              <a:t>’</a:t>
            </a:r>
            <a:r>
              <a:rPr lang="en-US" dirty="0" smtClean="0"/>
              <a:t>,f</a:t>
            </a:r>
            <a:r>
              <a:rPr lang="en-US" baseline="-25000" dirty="0" smtClean="0"/>
              <a:t>3</a:t>
            </a:r>
            <a:r>
              <a:rPr lang="en-US" baseline="30000" dirty="0" smtClean="0"/>
              <a:t>’</a:t>
            </a:r>
            <a:r>
              <a:rPr lang="en-US" dirty="0" smtClean="0"/>
              <a:t>…</a:t>
            </a:r>
            <a:r>
              <a:rPr lang="en-US" dirty="0" err="1" smtClean="0"/>
              <a:t>f</a:t>
            </a:r>
            <a:r>
              <a:rPr lang="en-US" baseline="-25000" dirty="0" err="1"/>
              <a:t>M</a:t>
            </a:r>
            <a:r>
              <a:rPr lang="en-US" baseline="30000" dirty="0" smtClean="0"/>
              <a:t>’</a:t>
            </a:r>
            <a:r>
              <a:rPr lang="en-US" dirty="0" smtClean="0"/>
              <a:t>} that </a:t>
            </a:r>
            <a:r>
              <a:rPr lang="en-US" dirty="0"/>
              <a:t>achieves </a:t>
            </a:r>
            <a:r>
              <a:rPr lang="en-US" dirty="0" smtClean="0"/>
              <a:t>maximum classification performance where F’ </a:t>
            </a:r>
            <a:r>
              <a:rPr lang="en-US" sz="2000" dirty="0"/>
              <a:t>⊆</a:t>
            </a:r>
            <a:r>
              <a:rPr lang="en-US" sz="2000" b="1" dirty="0" smtClean="0">
                <a:latin typeface="Calibri" panose="020F0502020204030204" pitchFamily="34" charset="0"/>
                <a:cs typeface="Calibri" panose="020F0502020204030204" pitchFamily="34" charset="0"/>
              </a:rPr>
              <a:t> </a:t>
            </a:r>
            <a:r>
              <a:rPr lang="en-US" dirty="0" smtClean="0"/>
              <a:t>F.</a:t>
            </a:r>
          </a:p>
          <a:p>
            <a:pPr>
              <a:lnSpc>
                <a:spcPct val="150000"/>
              </a:lnSpc>
            </a:pPr>
            <a:endParaRPr lang="en-US" dirty="0"/>
          </a:p>
        </p:txBody>
      </p:sp>
      <p:sp>
        <p:nvSpPr>
          <p:cNvPr id="9" name="Text Placeholder 2"/>
          <p:cNvSpPr>
            <a:spLocks noGrp="1"/>
          </p:cNvSpPr>
          <p:nvPr>
            <p:ph type="body" sz="quarter" idx="13"/>
          </p:nvPr>
        </p:nvSpPr>
        <p:spPr>
          <a:xfrm>
            <a:off x="1061892" y="3124200"/>
            <a:ext cx="10160000" cy="3679244"/>
          </a:xfrm>
        </p:spPr>
        <p:txBody>
          <a:bodyPr>
            <a:normAutofit/>
          </a:bodyPr>
          <a:lstStyle/>
          <a:p>
            <a:pPr>
              <a:lnSpc>
                <a:spcPct val="150000"/>
              </a:lnSpc>
              <a:buFont typeface="Wingdings" panose="05000000000000000000" pitchFamily="2" charset="2"/>
              <a:buChar char="ü"/>
            </a:pPr>
            <a:r>
              <a:rPr lang="en-US" dirty="0" smtClean="0"/>
              <a:t>Given D initial set of features</a:t>
            </a:r>
          </a:p>
          <a:p>
            <a:pPr>
              <a:lnSpc>
                <a:spcPct val="150000"/>
              </a:lnSpc>
              <a:buFont typeface="Wingdings" panose="05000000000000000000" pitchFamily="2" charset="2"/>
              <a:buChar char="ü"/>
            </a:pPr>
            <a:r>
              <a:rPr lang="en-US" dirty="0" smtClean="0"/>
              <a:t>There are 2</a:t>
            </a:r>
            <a:r>
              <a:rPr lang="en-US" baseline="30000" dirty="0" smtClean="0"/>
              <a:t>D</a:t>
            </a:r>
            <a:r>
              <a:rPr lang="en-US" dirty="0" smtClean="0"/>
              <a:t> possible subsets.</a:t>
            </a:r>
          </a:p>
          <a:p>
            <a:pPr>
              <a:lnSpc>
                <a:spcPct val="150000"/>
              </a:lnSpc>
              <a:buFont typeface="Wingdings" panose="05000000000000000000" pitchFamily="2" charset="2"/>
              <a:buChar char="ü"/>
            </a:pPr>
            <a:r>
              <a:rPr lang="en-US" dirty="0" smtClean="0"/>
              <a:t>Need a criteria to decide which subset is the best:</a:t>
            </a:r>
          </a:p>
          <a:p>
            <a:pPr lvl="1">
              <a:lnSpc>
                <a:spcPct val="150000"/>
              </a:lnSpc>
              <a:buFont typeface="Wingdings" panose="05000000000000000000" pitchFamily="2" charset="2"/>
              <a:buChar char="ü"/>
            </a:pPr>
            <a:r>
              <a:rPr lang="en-US" sz="1800" dirty="0" smtClean="0"/>
              <a:t>Classifier based on these m features has the </a:t>
            </a:r>
            <a:r>
              <a:rPr lang="en-US" sz="1800" dirty="0" smtClean="0">
                <a:solidFill>
                  <a:srgbClr val="FF0000"/>
                </a:solidFill>
              </a:rPr>
              <a:t>lowest probability of error </a:t>
            </a:r>
            <a:r>
              <a:rPr lang="en-US" sz="1800" dirty="0" smtClean="0"/>
              <a:t>of all such classifiers.</a:t>
            </a:r>
          </a:p>
          <a:p>
            <a:pPr>
              <a:lnSpc>
                <a:spcPct val="150000"/>
              </a:lnSpc>
              <a:buFont typeface="Wingdings" panose="05000000000000000000" pitchFamily="2" charset="2"/>
              <a:buChar char="ü"/>
            </a:pPr>
            <a:r>
              <a:rPr lang="en-US" dirty="0" smtClean="0"/>
              <a:t>Evaluating 2</a:t>
            </a:r>
            <a:r>
              <a:rPr lang="en-US" baseline="30000" dirty="0" smtClean="0"/>
              <a:t>D</a:t>
            </a:r>
            <a:r>
              <a:rPr lang="en-US" dirty="0" smtClean="0"/>
              <a:t> possible subsets is time consuming and expensive.</a:t>
            </a:r>
          </a:p>
          <a:p>
            <a:pPr>
              <a:lnSpc>
                <a:spcPct val="150000"/>
              </a:lnSpc>
              <a:buFont typeface="Wingdings" panose="05000000000000000000" pitchFamily="2" charset="2"/>
              <a:buChar char="ü"/>
            </a:pPr>
            <a:r>
              <a:rPr lang="en-US" dirty="0" smtClean="0"/>
              <a:t>Use heuristics to reduce the search space.</a:t>
            </a:r>
          </a:p>
          <a:p>
            <a:endParaRPr lang="en-US" dirty="0"/>
          </a:p>
        </p:txBody>
      </p:sp>
      <p:sp>
        <p:nvSpPr>
          <p:cNvPr id="10" name="Text Placeholder 3"/>
          <p:cNvSpPr>
            <a:spLocks noGrp="1"/>
          </p:cNvSpPr>
          <p:nvPr>
            <p:ph type="body" sz="quarter" idx="14"/>
          </p:nvPr>
        </p:nvSpPr>
        <p:spPr>
          <a:xfrm>
            <a:off x="543414" y="2819400"/>
            <a:ext cx="11196956" cy="395287"/>
          </a:xfrm>
        </p:spPr>
        <p:txBody>
          <a:bodyPr/>
          <a:lstStyle/>
          <a:p>
            <a:r>
              <a:rPr lang="en-US" dirty="0" smtClean="0"/>
              <a:t>Feature subset selection</a:t>
            </a:r>
            <a:endParaRPr lang="en-US" dirty="0"/>
          </a:p>
        </p:txBody>
      </p:sp>
    </p:spTree>
    <p:extLst>
      <p:ext uri="{BB962C8B-B14F-4D97-AF65-F5344CB8AC3E}">
        <p14:creationId xmlns:p14="http://schemas.microsoft.com/office/powerpoint/2010/main" val="1630472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 calcmode="lin" valueType="num">
                                      <p:cBhvr additive="base">
                                        <p:cTn id="19"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9">
                                            <p:txEl>
                                              <p:pRg st="0" end="0"/>
                                            </p:txEl>
                                          </p:spTgt>
                                        </p:tgtEl>
                                        <p:attrNameLst>
                                          <p:attrName>style.visibility</p:attrName>
                                        </p:attrNameLst>
                                      </p:cBhvr>
                                      <p:to>
                                        <p:strVal val="visible"/>
                                      </p:to>
                                    </p:set>
                                    <p:anim calcmode="lin" valueType="num">
                                      <p:cBhvr additive="base">
                                        <p:cTn id="25"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9">
                                            <p:txEl>
                                              <p:pRg st="0" end="0"/>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9">
                                            <p:txEl>
                                              <p:pRg st="1" end="1"/>
                                            </p:txEl>
                                          </p:spTgt>
                                        </p:tgtEl>
                                        <p:attrNameLst>
                                          <p:attrName>style.visibility</p:attrName>
                                        </p:attrNameLst>
                                      </p:cBhvr>
                                      <p:to>
                                        <p:strVal val="visible"/>
                                      </p:to>
                                    </p:set>
                                    <p:anim calcmode="lin" valueType="num">
                                      <p:cBhvr additive="base">
                                        <p:cTn id="29" dur="500" fill="hold"/>
                                        <p:tgtEl>
                                          <p:spTgt spid="9">
                                            <p:txEl>
                                              <p:pRg st="1" end="1"/>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9">
                                            <p:txEl>
                                              <p:pRg st="1" end="1"/>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9">
                                            <p:txEl>
                                              <p:pRg st="2" end="2"/>
                                            </p:txEl>
                                          </p:spTgt>
                                        </p:tgtEl>
                                        <p:attrNameLst>
                                          <p:attrName>style.visibility</p:attrName>
                                        </p:attrNameLst>
                                      </p:cBhvr>
                                      <p:to>
                                        <p:strVal val="visible"/>
                                      </p:to>
                                    </p:set>
                                    <p:anim calcmode="lin" valueType="num">
                                      <p:cBhvr additive="base">
                                        <p:cTn id="33" dur="500" fill="hold"/>
                                        <p:tgtEl>
                                          <p:spTgt spid="9">
                                            <p:txEl>
                                              <p:pRg st="2" end="2"/>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9">
                                            <p:txEl>
                                              <p:pRg st="2" end="2"/>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9">
                                            <p:txEl>
                                              <p:pRg st="3" end="3"/>
                                            </p:txEl>
                                          </p:spTgt>
                                        </p:tgtEl>
                                        <p:attrNameLst>
                                          <p:attrName>style.visibility</p:attrName>
                                        </p:attrNameLst>
                                      </p:cBhvr>
                                      <p:to>
                                        <p:strVal val="visible"/>
                                      </p:to>
                                    </p:set>
                                    <p:anim calcmode="lin" valueType="num">
                                      <p:cBhvr additive="base">
                                        <p:cTn id="37" dur="500" fill="hold"/>
                                        <p:tgtEl>
                                          <p:spTgt spid="9">
                                            <p:txEl>
                                              <p:pRg st="3" end="3"/>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9">
                                            <p:txEl>
                                              <p:pRg st="3" end="3"/>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9">
                                            <p:txEl>
                                              <p:pRg st="4" end="4"/>
                                            </p:txEl>
                                          </p:spTgt>
                                        </p:tgtEl>
                                        <p:attrNameLst>
                                          <p:attrName>style.visibility</p:attrName>
                                        </p:attrNameLst>
                                      </p:cBhvr>
                                      <p:to>
                                        <p:strVal val="visible"/>
                                      </p:to>
                                    </p:set>
                                    <p:anim calcmode="lin" valueType="num">
                                      <p:cBhvr additive="base">
                                        <p:cTn id="41" dur="500" fill="hold"/>
                                        <p:tgtEl>
                                          <p:spTgt spid="9">
                                            <p:txEl>
                                              <p:pRg st="4" end="4"/>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9">
                                            <p:txEl>
                                              <p:pRg st="4" end="4"/>
                                            </p:txEl>
                                          </p:spTgt>
                                        </p:tgtEl>
                                        <p:attrNameLst>
                                          <p:attrName>ppt_y</p:attrName>
                                        </p:attrNameLst>
                                      </p:cBhvr>
                                      <p:tavLst>
                                        <p:tav tm="0">
                                          <p:val>
                                            <p:strVal val="1+#ppt_h/2"/>
                                          </p:val>
                                        </p:tav>
                                        <p:tav tm="100000">
                                          <p:val>
                                            <p:strVal val="#ppt_y"/>
                                          </p:val>
                                        </p:tav>
                                      </p:tavLst>
                                    </p:anim>
                                  </p:childTnLst>
                                </p:cTn>
                              </p:par>
                              <p:par>
                                <p:cTn id="43" presetID="2" presetClass="entr" presetSubtype="4" fill="hold" nodeType="withEffect">
                                  <p:stCondLst>
                                    <p:cond delay="0"/>
                                  </p:stCondLst>
                                  <p:childTnLst>
                                    <p:set>
                                      <p:cBhvr>
                                        <p:cTn id="44" dur="1" fill="hold">
                                          <p:stCondLst>
                                            <p:cond delay="0"/>
                                          </p:stCondLst>
                                        </p:cTn>
                                        <p:tgtEl>
                                          <p:spTgt spid="9">
                                            <p:txEl>
                                              <p:pRg st="5" end="5"/>
                                            </p:txEl>
                                          </p:spTgt>
                                        </p:tgtEl>
                                        <p:attrNameLst>
                                          <p:attrName>style.visibility</p:attrName>
                                        </p:attrNameLst>
                                      </p:cBhvr>
                                      <p:to>
                                        <p:strVal val="visible"/>
                                      </p:to>
                                    </p:set>
                                    <p:anim calcmode="lin" valueType="num">
                                      <p:cBhvr additive="base">
                                        <p:cTn id="45" dur="500" fill="hold"/>
                                        <p:tgtEl>
                                          <p:spTgt spid="9">
                                            <p:txEl>
                                              <p:pRg st="5" end="5"/>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9">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Feature </a:t>
            </a:r>
            <a:r>
              <a:rPr lang="en-US" dirty="0" smtClean="0"/>
              <a:t>Selection approaches</a:t>
            </a:r>
            <a:endParaRPr lang="en-US" dirty="0"/>
          </a:p>
        </p:txBody>
      </p:sp>
      <p:sp>
        <p:nvSpPr>
          <p:cNvPr id="7" name="Text Placeholder 2"/>
          <p:cNvSpPr txBox="1">
            <a:spLocks/>
          </p:cNvSpPr>
          <p:nvPr/>
        </p:nvSpPr>
        <p:spPr>
          <a:xfrm>
            <a:off x="857738" y="1600200"/>
            <a:ext cx="10953261" cy="4724400"/>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Helvetica" panose="020B060402020203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Helvetica" panose="020B060402020203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Helvetica" panose="020B060402020203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Helvetica" panose="020B060402020203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Helvetica" panose="020B0604020202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buFont typeface="Wingdings" panose="05000000000000000000" pitchFamily="2" charset="2"/>
              <a:buChar char="Ø"/>
            </a:pPr>
            <a:r>
              <a:rPr lang="en-US" sz="2400" dirty="0" smtClean="0"/>
              <a:t>Unsupervised (Filter Methods)</a:t>
            </a:r>
          </a:p>
          <a:p>
            <a:pPr lvl="1">
              <a:lnSpc>
                <a:spcPct val="150000"/>
              </a:lnSpc>
              <a:buFont typeface="Wingdings" panose="05000000000000000000" pitchFamily="2" charset="2"/>
              <a:buChar char="ü"/>
            </a:pPr>
            <a:r>
              <a:rPr lang="en-US" sz="2400" dirty="0" smtClean="0"/>
              <a:t>Use only features/predictor variables</a:t>
            </a:r>
          </a:p>
          <a:p>
            <a:pPr lvl="1">
              <a:lnSpc>
                <a:spcPct val="150000"/>
              </a:lnSpc>
              <a:buFont typeface="Wingdings" panose="05000000000000000000" pitchFamily="2" charset="2"/>
              <a:buChar char="ü"/>
            </a:pPr>
            <a:r>
              <a:rPr lang="en-US" sz="2400" dirty="0" smtClean="0"/>
              <a:t>Select the features that have the most information</a:t>
            </a:r>
          </a:p>
          <a:p>
            <a:pPr>
              <a:lnSpc>
                <a:spcPct val="150000"/>
              </a:lnSpc>
              <a:buFont typeface="Wingdings" panose="05000000000000000000" pitchFamily="2" charset="2"/>
              <a:buChar char="Ø"/>
            </a:pPr>
            <a:r>
              <a:rPr lang="en-US" sz="2400" dirty="0" smtClean="0"/>
              <a:t>Supervised: Wrapper Methods</a:t>
            </a:r>
          </a:p>
          <a:p>
            <a:pPr lvl="1">
              <a:lnSpc>
                <a:spcPct val="150000"/>
              </a:lnSpc>
              <a:buFont typeface="Wingdings" panose="05000000000000000000" pitchFamily="2" charset="2"/>
              <a:buChar char="ü"/>
            </a:pPr>
            <a:r>
              <a:rPr lang="en-US" sz="2400" dirty="0"/>
              <a:t>Train using the selected subset</a:t>
            </a:r>
          </a:p>
          <a:p>
            <a:pPr marL="742950" lvl="2" indent="-285750">
              <a:lnSpc>
                <a:spcPct val="150000"/>
              </a:lnSpc>
              <a:spcBef>
                <a:spcPts val="1000"/>
              </a:spcBef>
              <a:buFont typeface="Wingdings" panose="05000000000000000000" pitchFamily="2" charset="2"/>
              <a:buChar char="ü"/>
            </a:pPr>
            <a:r>
              <a:rPr lang="en-US" sz="2400" dirty="0"/>
              <a:t>Estimate error on the validation set </a:t>
            </a:r>
          </a:p>
          <a:p>
            <a:pPr>
              <a:lnSpc>
                <a:spcPct val="150000"/>
              </a:lnSpc>
              <a:buFont typeface="Wingdings" panose="05000000000000000000" pitchFamily="2" charset="2"/>
              <a:buChar char="Ø"/>
            </a:pPr>
            <a:r>
              <a:rPr lang="en-US" sz="2400" dirty="0" smtClean="0"/>
              <a:t>Embedded Methods</a:t>
            </a:r>
          </a:p>
          <a:p>
            <a:pPr marL="742950" indent="-346075">
              <a:lnSpc>
                <a:spcPct val="150000"/>
              </a:lnSpc>
              <a:buFont typeface="Wingdings" panose="05000000000000000000" pitchFamily="2" charset="2"/>
              <a:buChar char="ü"/>
            </a:pPr>
            <a:r>
              <a:rPr lang="en-US" sz="2400" dirty="0" smtClean="0"/>
              <a:t>Feature selection is done while training the model</a:t>
            </a:r>
          </a:p>
          <a:p>
            <a:pPr marL="396875" indent="0">
              <a:lnSpc>
                <a:spcPct val="150000"/>
              </a:lnSpc>
              <a:buNone/>
            </a:pPr>
            <a:endParaRPr lang="en-US" sz="2400" dirty="0" smtClean="0"/>
          </a:p>
          <a:p>
            <a:pPr marL="742950" lvl="2" indent="-346075">
              <a:lnSpc>
                <a:spcPct val="150000"/>
              </a:lnSpc>
              <a:spcBef>
                <a:spcPts val="1000"/>
              </a:spcBef>
              <a:buFont typeface="Wingdings" panose="05000000000000000000" pitchFamily="2" charset="2"/>
              <a:buChar char="ü"/>
            </a:pPr>
            <a:endParaRPr lang="en-US" sz="1800" dirty="0"/>
          </a:p>
          <a:p>
            <a:pPr>
              <a:lnSpc>
                <a:spcPct val="150000"/>
              </a:lnSpc>
            </a:pPr>
            <a:endParaRPr lang="en-US" dirty="0"/>
          </a:p>
        </p:txBody>
      </p:sp>
      <p:sp>
        <p:nvSpPr>
          <p:cNvPr id="8" name="Text Placeholder 3"/>
          <p:cNvSpPr txBox="1">
            <a:spLocks/>
          </p:cNvSpPr>
          <p:nvPr/>
        </p:nvSpPr>
        <p:spPr>
          <a:xfrm>
            <a:off x="329247" y="1143000"/>
            <a:ext cx="11196956" cy="395287"/>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000" b="1" kern="1200">
                <a:solidFill>
                  <a:srgbClr val="1C1573"/>
                </a:solidFill>
                <a:latin typeface="Helvetica" panose="020B060402020203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1" kern="1200">
                <a:solidFill>
                  <a:srgbClr val="1C1573"/>
                </a:solidFill>
                <a:latin typeface="Helvetica" panose="020B060402020203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1" kern="1200">
                <a:solidFill>
                  <a:srgbClr val="1C1573"/>
                </a:solidFill>
                <a:latin typeface="Helvetica" panose="020B060402020203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1" kern="1200">
                <a:solidFill>
                  <a:srgbClr val="1C1573"/>
                </a:solidFill>
                <a:latin typeface="Helvetica" panose="020B060402020203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1" kern="1200">
                <a:solidFill>
                  <a:srgbClr val="1C1573"/>
                </a:solidFill>
                <a:latin typeface="Helvetica" panose="020B0604020202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smtClean="0"/>
              <a:t>Three approaches to evaluate 2</a:t>
            </a:r>
            <a:r>
              <a:rPr lang="en-US" sz="2400" baseline="30000" dirty="0" smtClean="0"/>
              <a:t>D</a:t>
            </a:r>
            <a:r>
              <a:rPr lang="en-US" sz="2400" dirty="0" smtClean="0"/>
              <a:t> possible subsets </a:t>
            </a:r>
          </a:p>
          <a:p>
            <a:endParaRPr lang="en-US" sz="2400" dirty="0"/>
          </a:p>
        </p:txBody>
      </p:sp>
    </p:spTree>
    <p:extLst>
      <p:ext uri="{BB962C8B-B14F-4D97-AF65-F5344CB8AC3E}">
        <p14:creationId xmlns:p14="http://schemas.microsoft.com/office/powerpoint/2010/main" val="3696994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anim calcmode="lin" valueType="num">
                                      <p:cBhvr additive="base">
                                        <p:cTn id="19"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0" end="0"/>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7">
                                            <p:txEl>
                                              <p:pRg st="1" end="1"/>
                                            </p:txEl>
                                          </p:spTgt>
                                        </p:tgtEl>
                                        <p:attrNameLst>
                                          <p:attrName>style.visibility</p:attrName>
                                        </p:attrNameLst>
                                      </p:cBhvr>
                                      <p:to>
                                        <p:strVal val="visible"/>
                                      </p:to>
                                    </p:set>
                                    <p:anim calcmode="lin" valueType="num">
                                      <p:cBhvr additive="base">
                                        <p:cTn id="23"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7">
                                            <p:txEl>
                                              <p:pRg st="1" end="1"/>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7">
                                            <p:txEl>
                                              <p:pRg st="2" end="2"/>
                                            </p:txEl>
                                          </p:spTgt>
                                        </p:tgtEl>
                                        <p:attrNameLst>
                                          <p:attrName>style.visibility</p:attrName>
                                        </p:attrNameLst>
                                      </p:cBhvr>
                                      <p:to>
                                        <p:strVal val="visible"/>
                                      </p:to>
                                    </p:set>
                                    <p:anim calcmode="lin" valueType="num">
                                      <p:cBhvr additive="base">
                                        <p:cTn id="27"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7">
                                            <p:txEl>
                                              <p:pRg st="3" end="3"/>
                                            </p:txEl>
                                          </p:spTgt>
                                        </p:tgtEl>
                                        <p:attrNameLst>
                                          <p:attrName>style.visibility</p:attrName>
                                        </p:attrNameLst>
                                      </p:cBhvr>
                                      <p:to>
                                        <p:strVal val="visible"/>
                                      </p:to>
                                    </p:set>
                                    <p:anim calcmode="lin" valueType="num">
                                      <p:cBhvr additive="base">
                                        <p:cTn id="33" dur="500" fill="hold"/>
                                        <p:tgtEl>
                                          <p:spTgt spid="7">
                                            <p:txEl>
                                              <p:pRg st="3" end="3"/>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7">
                                            <p:txEl>
                                              <p:pRg st="3" end="3"/>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7">
                                            <p:txEl>
                                              <p:pRg st="4" end="4"/>
                                            </p:txEl>
                                          </p:spTgt>
                                        </p:tgtEl>
                                        <p:attrNameLst>
                                          <p:attrName>style.visibility</p:attrName>
                                        </p:attrNameLst>
                                      </p:cBhvr>
                                      <p:to>
                                        <p:strVal val="visible"/>
                                      </p:to>
                                    </p:set>
                                    <p:anim calcmode="lin" valueType="num">
                                      <p:cBhvr additive="base">
                                        <p:cTn id="37" dur="500" fill="hold"/>
                                        <p:tgtEl>
                                          <p:spTgt spid="7">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7">
                                            <p:txEl>
                                              <p:pRg st="4" end="4"/>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7">
                                            <p:txEl>
                                              <p:pRg st="5" end="5"/>
                                            </p:txEl>
                                          </p:spTgt>
                                        </p:tgtEl>
                                        <p:attrNameLst>
                                          <p:attrName>style.visibility</p:attrName>
                                        </p:attrNameLst>
                                      </p:cBhvr>
                                      <p:to>
                                        <p:strVal val="visible"/>
                                      </p:to>
                                    </p:set>
                                    <p:anim calcmode="lin" valueType="num">
                                      <p:cBhvr additive="base">
                                        <p:cTn id="41" dur="500" fill="hold"/>
                                        <p:tgtEl>
                                          <p:spTgt spid="7">
                                            <p:txEl>
                                              <p:pRg st="5" end="5"/>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7">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nodeType="clickEffect">
                                  <p:stCondLst>
                                    <p:cond delay="0"/>
                                  </p:stCondLst>
                                  <p:childTnLst>
                                    <p:set>
                                      <p:cBhvr>
                                        <p:cTn id="46" dur="1" fill="hold">
                                          <p:stCondLst>
                                            <p:cond delay="0"/>
                                          </p:stCondLst>
                                        </p:cTn>
                                        <p:tgtEl>
                                          <p:spTgt spid="7">
                                            <p:txEl>
                                              <p:pRg st="6" end="6"/>
                                            </p:txEl>
                                          </p:spTgt>
                                        </p:tgtEl>
                                        <p:attrNameLst>
                                          <p:attrName>style.visibility</p:attrName>
                                        </p:attrNameLst>
                                      </p:cBhvr>
                                      <p:to>
                                        <p:strVal val="visible"/>
                                      </p:to>
                                    </p:set>
                                    <p:anim calcmode="lin" valueType="num">
                                      <p:cBhvr additive="base">
                                        <p:cTn id="47" dur="500" fill="hold"/>
                                        <p:tgtEl>
                                          <p:spTgt spid="7">
                                            <p:txEl>
                                              <p:pRg st="6" end="6"/>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7">
                                            <p:txEl>
                                              <p:pRg st="6" end="6"/>
                                            </p:txEl>
                                          </p:spTgt>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7">
                                            <p:txEl>
                                              <p:pRg st="7" end="7"/>
                                            </p:txEl>
                                          </p:spTgt>
                                        </p:tgtEl>
                                        <p:attrNameLst>
                                          <p:attrName>style.visibility</p:attrName>
                                        </p:attrNameLst>
                                      </p:cBhvr>
                                      <p:to>
                                        <p:strVal val="visible"/>
                                      </p:to>
                                    </p:set>
                                    <p:anim calcmode="lin" valueType="num">
                                      <p:cBhvr additive="base">
                                        <p:cTn id="51" dur="500" fill="hold"/>
                                        <p:tgtEl>
                                          <p:spTgt spid="7">
                                            <p:txEl>
                                              <p:pRg st="7" end="7"/>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7">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Steps in Feature </a:t>
            </a:r>
            <a:r>
              <a:rPr lang="en-US" dirty="0" smtClean="0"/>
              <a:t>Selection</a:t>
            </a:r>
            <a:endParaRPr lang="en-US" dirty="0"/>
          </a:p>
        </p:txBody>
      </p:sp>
      <p:grpSp>
        <p:nvGrpSpPr>
          <p:cNvPr id="5" name="Group 4"/>
          <p:cNvGrpSpPr/>
          <p:nvPr/>
        </p:nvGrpSpPr>
        <p:grpSpPr>
          <a:xfrm>
            <a:off x="7876408" y="1447086"/>
            <a:ext cx="3886200" cy="4343856"/>
            <a:chOff x="8153400" y="1790244"/>
            <a:chExt cx="3886200" cy="4343856"/>
          </a:xfrm>
        </p:grpSpPr>
        <p:sp>
          <p:nvSpPr>
            <p:cNvPr id="6" name="Rectangle 5"/>
            <p:cNvSpPr/>
            <p:nvPr/>
          </p:nvSpPr>
          <p:spPr>
            <a:xfrm>
              <a:off x="8960339" y="1790244"/>
              <a:ext cx="20574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Training data</a:t>
              </a:r>
              <a:endParaRPr lang="en-US" dirty="0"/>
            </a:p>
          </p:txBody>
        </p:sp>
        <p:sp>
          <p:nvSpPr>
            <p:cNvPr id="7" name="Rounded Rectangle 6"/>
            <p:cNvSpPr/>
            <p:nvPr/>
          </p:nvSpPr>
          <p:spPr>
            <a:xfrm>
              <a:off x="8358070" y="2971799"/>
              <a:ext cx="3681530" cy="205740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a:p>
              <a:pPr algn="ctr"/>
              <a:endParaRPr lang="en-US" dirty="0"/>
            </a:p>
            <a:p>
              <a:pPr algn="ctr"/>
              <a:endParaRPr lang="en-US" dirty="0" smtClean="0"/>
            </a:p>
            <a:p>
              <a:pPr algn="ctr"/>
              <a:r>
                <a:rPr lang="en-US" dirty="0" smtClean="0"/>
                <a:t>Feature Subset Selection</a:t>
              </a:r>
            </a:p>
            <a:p>
              <a:pPr algn="ctr"/>
              <a:endParaRPr lang="en-US" dirty="0"/>
            </a:p>
            <a:p>
              <a:pPr algn="ctr"/>
              <a:endParaRPr lang="en-US" dirty="0" smtClean="0"/>
            </a:p>
            <a:p>
              <a:pPr algn="ctr"/>
              <a:endParaRPr lang="en-US" dirty="0"/>
            </a:p>
            <a:p>
              <a:pPr algn="ctr"/>
              <a:endParaRPr lang="en-US" dirty="0" smtClean="0"/>
            </a:p>
            <a:p>
              <a:pPr algn="ctr"/>
              <a:endParaRPr lang="en-US" dirty="0"/>
            </a:p>
            <a:p>
              <a:pPr algn="ctr"/>
              <a:endParaRPr lang="en-US" dirty="0" smtClean="0"/>
            </a:p>
            <a:p>
              <a:pPr algn="ctr"/>
              <a:endParaRPr lang="en-US" dirty="0"/>
            </a:p>
            <a:p>
              <a:pPr algn="ctr"/>
              <a:endParaRPr lang="en-US" dirty="0" smtClean="0"/>
            </a:p>
            <a:p>
              <a:pPr algn="ctr"/>
              <a:endParaRPr lang="en-US" dirty="0"/>
            </a:p>
          </p:txBody>
        </p:sp>
        <p:sp>
          <p:nvSpPr>
            <p:cNvPr id="8" name="Rounded Rectangle 7"/>
            <p:cNvSpPr/>
            <p:nvPr/>
          </p:nvSpPr>
          <p:spPr>
            <a:xfrm>
              <a:off x="9470990" y="3472314"/>
              <a:ext cx="1387510" cy="442913"/>
            </a:xfrm>
            <a:prstGeom prst="round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Search</a:t>
              </a:r>
              <a:endParaRPr lang="en-US" dirty="0"/>
            </a:p>
          </p:txBody>
        </p:sp>
        <p:sp>
          <p:nvSpPr>
            <p:cNvPr id="9" name="Rounded Rectangle 8"/>
            <p:cNvSpPr/>
            <p:nvPr/>
          </p:nvSpPr>
          <p:spPr>
            <a:xfrm>
              <a:off x="9504786" y="4267425"/>
              <a:ext cx="1483924" cy="547461"/>
            </a:xfrm>
            <a:prstGeom prst="round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Objective Function</a:t>
              </a:r>
              <a:endParaRPr lang="en-US" dirty="0"/>
            </a:p>
          </p:txBody>
        </p:sp>
        <p:cxnSp>
          <p:nvCxnSpPr>
            <p:cNvPr id="10" name="Straight Arrow Connector 9"/>
            <p:cNvCxnSpPr/>
            <p:nvPr/>
          </p:nvCxnSpPr>
          <p:spPr>
            <a:xfrm>
              <a:off x="9829800" y="3915227"/>
              <a:ext cx="0" cy="352198"/>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V="1">
              <a:off x="10591800" y="3915227"/>
              <a:ext cx="0" cy="352198"/>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8646002" y="3810000"/>
              <a:ext cx="955198" cy="646331"/>
            </a:xfrm>
            <a:prstGeom prst="rect">
              <a:avLst/>
            </a:prstGeom>
            <a:noFill/>
          </p:spPr>
          <p:txBody>
            <a:bodyPr wrap="none" rtlCol="0">
              <a:spAutoFit/>
            </a:bodyPr>
            <a:lstStyle/>
            <a:p>
              <a:r>
                <a:rPr lang="en-US" dirty="0" smtClean="0">
                  <a:solidFill>
                    <a:schemeClr val="bg1"/>
                  </a:solidFill>
                </a:rPr>
                <a:t>Feature </a:t>
              </a:r>
            </a:p>
            <a:p>
              <a:r>
                <a:rPr lang="en-US" dirty="0" smtClean="0">
                  <a:solidFill>
                    <a:schemeClr val="bg1"/>
                  </a:solidFill>
                </a:rPr>
                <a:t>subset</a:t>
              </a:r>
              <a:endParaRPr lang="en-US" dirty="0">
                <a:solidFill>
                  <a:schemeClr val="bg1"/>
                </a:solidFill>
              </a:endParaRPr>
            </a:p>
          </p:txBody>
        </p:sp>
        <p:sp>
          <p:nvSpPr>
            <p:cNvPr id="13" name="TextBox 12"/>
            <p:cNvSpPr txBox="1"/>
            <p:nvPr/>
          </p:nvSpPr>
          <p:spPr>
            <a:xfrm>
              <a:off x="10820400" y="3897868"/>
              <a:ext cx="1112805" cy="369332"/>
            </a:xfrm>
            <a:prstGeom prst="rect">
              <a:avLst/>
            </a:prstGeom>
            <a:noFill/>
          </p:spPr>
          <p:txBody>
            <a:bodyPr wrap="none" rtlCol="0">
              <a:spAutoFit/>
            </a:bodyPr>
            <a:lstStyle/>
            <a:p>
              <a:r>
                <a:rPr lang="en-US" dirty="0" smtClean="0">
                  <a:solidFill>
                    <a:schemeClr val="bg1"/>
                  </a:solidFill>
                </a:rPr>
                <a:t>Goodness</a:t>
              </a:r>
              <a:endParaRPr lang="en-US" dirty="0">
                <a:solidFill>
                  <a:schemeClr val="bg1"/>
                </a:solidFill>
              </a:endParaRPr>
            </a:p>
          </p:txBody>
        </p:sp>
        <p:cxnSp>
          <p:nvCxnSpPr>
            <p:cNvPr id="14" name="Straight Arrow Connector 13"/>
            <p:cNvCxnSpPr/>
            <p:nvPr/>
          </p:nvCxnSpPr>
          <p:spPr>
            <a:xfrm>
              <a:off x="9982200" y="2285999"/>
              <a:ext cx="0" cy="7000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9250459" y="5600700"/>
              <a:ext cx="20574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Machine Learning Algorithm</a:t>
              </a:r>
              <a:endParaRPr lang="en-US" dirty="0"/>
            </a:p>
          </p:txBody>
        </p:sp>
        <p:cxnSp>
          <p:nvCxnSpPr>
            <p:cNvPr id="16" name="Straight Arrow Connector 15"/>
            <p:cNvCxnSpPr>
              <a:endCxn id="15" idx="0"/>
            </p:cNvCxnSpPr>
            <p:nvPr/>
          </p:nvCxnSpPr>
          <p:spPr>
            <a:xfrm>
              <a:off x="10279159" y="5029200"/>
              <a:ext cx="0" cy="5715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8200850" y="5131027"/>
              <a:ext cx="2043701" cy="369332"/>
            </a:xfrm>
            <a:prstGeom prst="rect">
              <a:avLst/>
            </a:prstGeom>
            <a:noFill/>
          </p:spPr>
          <p:txBody>
            <a:bodyPr wrap="none" rtlCol="0">
              <a:spAutoFit/>
            </a:bodyPr>
            <a:lstStyle/>
            <a:p>
              <a:r>
                <a:rPr lang="en-US" dirty="0" smtClean="0"/>
                <a:t>Final feature Subset</a:t>
              </a:r>
              <a:endParaRPr lang="en-US" dirty="0"/>
            </a:p>
          </p:txBody>
        </p:sp>
        <p:sp>
          <p:nvSpPr>
            <p:cNvPr id="18" name="TextBox 17"/>
            <p:cNvSpPr txBox="1"/>
            <p:nvPr/>
          </p:nvSpPr>
          <p:spPr>
            <a:xfrm>
              <a:off x="8153400" y="2362200"/>
              <a:ext cx="1878848" cy="646331"/>
            </a:xfrm>
            <a:prstGeom prst="rect">
              <a:avLst/>
            </a:prstGeom>
            <a:noFill/>
          </p:spPr>
          <p:txBody>
            <a:bodyPr wrap="none" rtlCol="0">
              <a:spAutoFit/>
            </a:bodyPr>
            <a:lstStyle/>
            <a:p>
              <a:r>
                <a:rPr lang="en-US" dirty="0" smtClean="0"/>
                <a:t>Complete feature </a:t>
              </a:r>
            </a:p>
            <a:p>
              <a:r>
                <a:rPr lang="en-US" dirty="0" smtClean="0"/>
                <a:t>Subset</a:t>
              </a:r>
              <a:endParaRPr lang="en-US" dirty="0"/>
            </a:p>
          </p:txBody>
        </p:sp>
      </p:grpSp>
      <p:sp>
        <p:nvSpPr>
          <p:cNvPr id="19" name="Text Placeholder 2"/>
          <p:cNvSpPr>
            <a:spLocks noGrp="1"/>
          </p:cNvSpPr>
          <p:nvPr>
            <p:ph type="body" sz="quarter" idx="13"/>
          </p:nvPr>
        </p:nvSpPr>
        <p:spPr>
          <a:xfrm>
            <a:off x="277543" y="1264184"/>
            <a:ext cx="7224704" cy="2057400"/>
          </a:xfrm>
        </p:spPr>
        <p:txBody>
          <a:bodyPr>
            <a:noAutofit/>
          </a:bodyPr>
          <a:lstStyle/>
          <a:p>
            <a:pPr>
              <a:lnSpc>
                <a:spcPct val="150000"/>
              </a:lnSpc>
              <a:buFont typeface="Wingdings" panose="05000000000000000000" pitchFamily="2" charset="2"/>
              <a:buChar char="Ø"/>
            </a:pPr>
            <a:r>
              <a:rPr lang="en-US" sz="2400" dirty="0" smtClean="0"/>
              <a:t>Feature selection is an optimization problem having the following steps:</a:t>
            </a:r>
          </a:p>
          <a:p>
            <a:pPr>
              <a:lnSpc>
                <a:spcPct val="150000"/>
              </a:lnSpc>
              <a:buFont typeface="Wingdings" panose="05000000000000000000" pitchFamily="2" charset="2"/>
              <a:buChar char="Ø"/>
            </a:pPr>
            <a:r>
              <a:rPr lang="en-US" sz="2400" dirty="0" smtClean="0"/>
              <a:t>Step1: Search the space of all possible features</a:t>
            </a:r>
          </a:p>
          <a:p>
            <a:pPr>
              <a:lnSpc>
                <a:spcPct val="150000"/>
              </a:lnSpc>
              <a:buFont typeface="Wingdings" panose="05000000000000000000" pitchFamily="2" charset="2"/>
              <a:buChar char="Ø"/>
            </a:pPr>
            <a:r>
              <a:rPr lang="en-US" sz="2400" dirty="0" smtClean="0"/>
              <a:t>Step2: Pick the optimal subset using an objective function</a:t>
            </a:r>
            <a:endParaRPr lang="en-US" sz="2400" dirty="0"/>
          </a:p>
        </p:txBody>
      </p:sp>
    </p:spTree>
    <p:extLst>
      <p:ext uri="{BB962C8B-B14F-4D97-AF65-F5344CB8AC3E}">
        <p14:creationId xmlns:p14="http://schemas.microsoft.com/office/powerpoint/2010/main" val="420971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anim calcmode="lin" valueType="num">
                                      <p:cBhvr additive="base">
                                        <p:cTn id="7" dur="500" fill="hold"/>
                                        <p:tgtEl>
                                          <p:spTgt spid="1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9">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9">
                                            <p:txEl>
                                              <p:pRg st="1" end="1"/>
                                            </p:txEl>
                                          </p:spTgt>
                                        </p:tgtEl>
                                        <p:attrNameLst>
                                          <p:attrName>style.visibility</p:attrName>
                                        </p:attrNameLst>
                                      </p:cBhvr>
                                      <p:to>
                                        <p:strVal val="visible"/>
                                      </p:to>
                                    </p:set>
                                    <p:anim calcmode="lin" valueType="num">
                                      <p:cBhvr additive="base">
                                        <p:cTn id="11" dur="500" fill="hold"/>
                                        <p:tgtEl>
                                          <p:spTgt spid="19">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19">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9">
                                            <p:txEl>
                                              <p:pRg st="2" end="2"/>
                                            </p:txEl>
                                          </p:spTgt>
                                        </p:tgtEl>
                                        <p:attrNameLst>
                                          <p:attrName>style.visibility</p:attrName>
                                        </p:attrNameLst>
                                      </p:cBhvr>
                                      <p:to>
                                        <p:strVal val="visible"/>
                                      </p:to>
                                    </p:set>
                                    <p:anim calcmode="lin" valueType="num">
                                      <p:cBhvr additive="base">
                                        <p:cTn id="15" dur="500" fill="hold"/>
                                        <p:tgtEl>
                                          <p:spTgt spid="19">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19">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fill="hold"/>
                                        <p:tgtEl>
                                          <p:spTgt spid="5"/>
                                        </p:tgtEl>
                                        <p:attrNameLst>
                                          <p:attrName>ppt_x</p:attrName>
                                        </p:attrNameLst>
                                      </p:cBhvr>
                                      <p:tavLst>
                                        <p:tav tm="0">
                                          <p:val>
                                            <p:strVal val="#ppt_x"/>
                                          </p:val>
                                        </p:tav>
                                        <p:tav tm="100000">
                                          <p:val>
                                            <p:strVal val="#ppt_x"/>
                                          </p:val>
                                        </p:tav>
                                      </p:tavLst>
                                    </p:anim>
                                    <p:anim calcmode="lin" valueType="num">
                                      <p:cBhvr additive="base">
                                        <p:cTn id="2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normAutofit/>
          </a:bodyPr>
          <a:lstStyle/>
          <a:p>
            <a:pPr marL="0" lvl="1" algn="r">
              <a:spcBef>
                <a:spcPts val="1000"/>
              </a:spcBef>
            </a:pPr>
            <a:r>
              <a:rPr lang="en-US" sz="2400" dirty="0">
                <a:latin typeface="Helvetica" panose="020B0604020202020204" pitchFamily="34" charset="0"/>
                <a:cs typeface="Helvetica" panose="020B0604020202020204" pitchFamily="34" charset="0"/>
              </a:rPr>
              <a:t>In our next </a:t>
            </a:r>
            <a:r>
              <a:rPr lang="en-US" sz="2400" dirty="0" err="1">
                <a:latin typeface="Helvetica" panose="020B0604020202020204" pitchFamily="34" charset="0"/>
                <a:cs typeface="Helvetica" panose="020B0604020202020204" pitchFamily="34" charset="0"/>
              </a:rPr>
              <a:t>session:</a:t>
            </a:r>
            <a:r>
              <a:rPr lang="en-US" sz="2400" dirty="0" err="1">
                <a:latin typeface="Helvetica" panose="020B0604020202020204" pitchFamily="34" charset="0"/>
                <a:cs typeface="Helvetica" panose="020B0604020202020204" pitchFamily="34" charset="0"/>
              </a:rPr>
              <a:t>Feature</a:t>
            </a:r>
            <a:r>
              <a:rPr lang="en-US" sz="2400" dirty="0">
                <a:latin typeface="Helvetica" panose="020B0604020202020204" pitchFamily="34" charset="0"/>
                <a:cs typeface="Helvetica" panose="020B0604020202020204" pitchFamily="34" charset="0"/>
              </a:rPr>
              <a:t> selection using Filter Methods</a:t>
            </a:r>
          </a:p>
          <a:p>
            <a:pPr marL="0" lvl="1" algn="r">
              <a:spcBef>
                <a:spcPts val="1000"/>
              </a:spcBef>
            </a:pPr>
            <a:endParaRPr lang="en-US" sz="2400" dirty="0">
              <a:latin typeface="Helvetica" panose="020B0604020202020204" pitchFamily="34" charset="0"/>
              <a:cs typeface="Helvetica" panose="020B0604020202020204" pitchFamily="34" charset="0"/>
            </a:endParaRPr>
          </a:p>
          <a:p>
            <a:endParaRPr lang="en-US"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16052</TotalTime>
  <Words>355</Words>
  <Application>Microsoft Office PowerPoint</Application>
  <PresentationFormat>Widescreen</PresentationFormat>
  <Paragraphs>62</Paragraphs>
  <Slides>6</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vt:lpstr>
      <vt:lpstr>Calibri Light</vt:lpstr>
      <vt:lpstr>Helvetica</vt:lpstr>
      <vt:lpstr>Helvetica Light</vt:lpstr>
      <vt:lpstr>Wingdings</vt:lpstr>
      <vt:lpstr>Office Theme</vt:lpstr>
      <vt:lpstr>Feature Subset Selection</vt:lpstr>
      <vt:lpstr>Importance of feature subset selection</vt:lpstr>
      <vt:lpstr>What is Feature Selection for classification?</vt:lpstr>
      <vt:lpstr>Feature Selection approaches</vt:lpstr>
      <vt:lpstr>Steps in Feature Selection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Aruna</cp:lastModifiedBy>
  <cp:revision>428</cp:revision>
  <dcterms:created xsi:type="dcterms:W3CDTF">2018-10-16T06:13:57Z</dcterms:created>
  <dcterms:modified xsi:type="dcterms:W3CDTF">2019-07-19T10:15:07Z</dcterms:modified>
</cp:coreProperties>
</file>